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63" r:id="rId4"/>
    <p:sldId id="257" r:id="rId5"/>
    <p:sldId id="262" r:id="rId6"/>
    <p:sldId id="265" r:id="rId7"/>
    <p:sldId id="264" r:id="rId8"/>
    <p:sldId id="26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36608-95BF-459C-93A4-3F6544A9F432}" v="9" dt="2022-10-17T14:44:4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an Olsen" userId="5de81222-fe19-49cd-800a-296056c00b1b" providerId="ADAL" clId="{0A536608-95BF-459C-93A4-3F6544A9F432}"/>
    <pc:docChg chg="custSel addSld modSld">
      <pc:chgData name="Stian Olsen" userId="5de81222-fe19-49cd-800a-296056c00b1b" providerId="ADAL" clId="{0A536608-95BF-459C-93A4-3F6544A9F432}" dt="2022-10-17T14:45:16.876" v="141" actId="14100"/>
      <pc:docMkLst>
        <pc:docMk/>
      </pc:docMkLst>
      <pc:sldChg chg="addSp modSp add">
        <pc:chgData name="Stian Olsen" userId="5de81222-fe19-49cd-800a-296056c00b1b" providerId="ADAL" clId="{0A536608-95BF-459C-93A4-3F6544A9F432}" dt="2022-10-17T13:53:11.128" v="2"/>
        <pc:sldMkLst>
          <pc:docMk/>
          <pc:sldMk cId="3553464487" sldId="256"/>
        </pc:sldMkLst>
        <pc:picChg chg="add mod">
          <ac:chgData name="Stian Olsen" userId="5de81222-fe19-49cd-800a-296056c00b1b" providerId="ADAL" clId="{0A536608-95BF-459C-93A4-3F6544A9F432}" dt="2022-10-17T13:53:11.128" v="2"/>
          <ac:picMkLst>
            <pc:docMk/>
            <pc:sldMk cId="3553464487" sldId="256"/>
            <ac:picMk id="4" creationId="{66768BB0-05B3-F7C5-3BD0-808ECD098CB4}"/>
          </ac:picMkLst>
        </pc:picChg>
      </pc:sldChg>
      <pc:sldChg chg="addSp modSp add">
        <pc:chgData name="Stian Olsen" userId="5de81222-fe19-49cd-800a-296056c00b1b" providerId="ADAL" clId="{0A536608-95BF-459C-93A4-3F6544A9F432}" dt="2022-10-17T13:53:15.060" v="3"/>
        <pc:sldMkLst>
          <pc:docMk/>
          <pc:sldMk cId="3770733573" sldId="257"/>
        </pc:sldMkLst>
        <pc:picChg chg="add mod">
          <ac:chgData name="Stian Olsen" userId="5de81222-fe19-49cd-800a-296056c00b1b" providerId="ADAL" clId="{0A536608-95BF-459C-93A4-3F6544A9F432}" dt="2022-10-17T13:53:15.060" v="3"/>
          <ac:picMkLst>
            <pc:docMk/>
            <pc:sldMk cId="3770733573" sldId="257"/>
            <ac:picMk id="4" creationId="{891A47C5-3FE7-8880-BE47-37744E982B50}"/>
          </ac:picMkLst>
        </pc:picChg>
      </pc:sldChg>
      <pc:sldChg chg="add">
        <pc:chgData name="Stian Olsen" userId="5de81222-fe19-49cd-800a-296056c00b1b" providerId="ADAL" clId="{0A536608-95BF-459C-93A4-3F6544A9F432}" dt="2022-10-17T11:37:26.799" v="0"/>
        <pc:sldMkLst>
          <pc:docMk/>
          <pc:sldMk cId="2107877863" sldId="260"/>
        </pc:sldMkLst>
      </pc:sldChg>
      <pc:sldChg chg="addSp modSp add mod">
        <pc:chgData name="Stian Olsen" userId="5de81222-fe19-49cd-800a-296056c00b1b" providerId="ADAL" clId="{0A536608-95BF-459C-93A4-3F6544A9F432}" dt="2022-10-17T14:45:16.876" v="141" actId="14100"/>
        <pc:sldMkLst>
          <pc:docMk/>
          <pc:sldMk cId="122850032" sldId="261"/>
        </pc:sldMkLst>
        <pc:spChg chg="mod">
          <ac:chgData name="Stian Olsen" userId="5de81222-fe19-49cd-800a-296056c00b1b" providerId="ADAL" clId="{0A536608-95BF-459C-93A4-3F6544A9F432}" dt="2022-10-17T14:40:55.315" v="30" actId="20577"/>
          <ac:spMkLst>
            <pc:docMk/>
            <pc:sldMk cId="122850032" sldId="261"/>
            <ac:spMk id="2" creationId="{5A514DDC-6DA5-63AC-8A83-CBE62E69FF45}"/>
          </ac:spMkLst>
        </pc:spChg>
        <pc:spChg chg="mod">
          <ac:chgData name="Stian Olsen" userId="5de81222-fe19-49cd-800a-296056c00b1b" providerId="ADAL" clId="{0A536608-95BF-459C-93A4-3F6544A9F432}" dt="2022-10-17T14:45:16.876" v="141" actId="14100"/>
          <ac:spMkLst>
            <pc:docMk/>
            <pc:sldMk cId="122850032" sldId="261"/>
            <ac:spMk id="3" creationId="{835B9998-82C7-ABCC-F181-C9A594FD44AA}"/>
          </ac:spMkLst>
        </pc:spChg>
        <pc:picChg chg="add mod">
          <ac:chgData name="Stian Olsen" userId="5de81222-fe19-49cd-800a-296056c00b1b" providerId="ADAL" clId="{0A536608-95BF-459C-93A4-3F6544A9F432}" dt="2022-10-17T13:53:20.558" v="7"/>
          <ac:picMkLst>
            <pc:docMk/>
            <pc:sldMk cId="122850032" sldId="261"/>
            <ac:picMk id="4" creationId="{BE7D32F6-A840-0E37-2E2A-CCE2F0E780DD}"/>
          </ac:picMkLst>
        </pc:picChg>
      </pc:sldChg>
      <pc:sldChg chg="addSp modSp add mod">
        <pc:chgData name="Stian Olsen" userId="5de81222-fe19-49cd-800a-296056c00b1b" providerId="ADAL" clId="{0A536608-95BF-459C-93A4-3F6544A9F432}" dt="2022-10-17T13:53:16.254" v="4"/>
        <pc:sldMkLst>
          <pc:docMk/>
          <pc:sldMk cId="2793810991" sldId="262"/>
        </pc:sldMkLst>
        <pc:spChg chg="mod">
          <ac:chgData name="Stian Olsen" userId="5de81222-fe19-49cd-800a-296056c00b1b" providerId="ADAL" clId="{0A536608-95BF-459C-93A4-3F6544A9F432}" dt="2022-10-17T11:37:26.961" v="1" actId="27636"/>
          <ac:spMkLst>
            <pc:docMk/>
            <pc:sldMk cId="2793810991" sldId="262"/>
            <ac:spMk id="3" creationId="{7BEFC2E8-51F6-D319-F6BC-50F02E3BE534}"/>
          </ac:spMkLst>
        </pc:spChg>
        <pc:picChg chg="add mod">
          <ac:chgData name="Stian Olsen" userId="5de81222-fe19-49cd-800a-296056c00b1b" providerId="ADAL" clId="{0A536608-95BF-459C-93A4-3F6544A9F432}" dt="2022-10-17T13:53:16.254" v="4"/>
          <ac:picMkLst>
            <pc:docMk/>
            <pc:sldMk cId="2793810991" sldId="262"/>
            <ac:picMk id="4" creationId="{47DBEEDD-07F5-6BC7-77C3-0ED85DA9C401}"/>
          </ac:picMkLst>
        </pc:picChg>
      </pc:sldChg>
      <pc:sldChg chg="add">
        <pc:chgData name="Stian Olsen" userId="5de81222-fe19-49cd-800a-296056c00b1b" providerId="ADAL" clId="{0A536608-95BF-459C-93A4-3F6544A9F432}" dt="2022-10-17T11:37:26.799" v="0"/>
        <pc:sldMkLst>
          <pc:docMk/>
          <pc:sldMk cId="3557955859" sldId="263"/>
        </pc:sldMkLst>
      </pc:sldChg>
      <pc:sldChg chg="addSp modSp add mod">
        <pc:chgData name="Stian Olsen" userId="5de81222-fe19-49cd-800a-296056c00b1b" providerId="ADAL" clId="{0A536608-95BF-459C-93A4-3F6544A9F432}" dt="2022-10-17T14:43:11.469" v="105" actId="20577"/>
        <pc:sldMkLst>
          <pc:docMk/>
          <pc:sldMk cId="2746016256" sldId="264"/>
        </pc:sldMkLst>
        <pc:spChg chg="mod">
          <ac:chgData name="Stian Olsen" userId="5de81222-fe19-49cd-800a-296056c00b1b" providerId="ADAL" clId="{0A536608-95BF-459C-93A4-3F6544A9F432}" dt="2022-10-17T14:43:11.469" v="105" actId="20577"/>
          <ac:spMkLst>
            <pc:docMk/>
            <pc:sldMk cId="2746016256" sldId="264"/>
            <ac:spMk id="4" creationId="{A1F778AC-4EC5-BEDC-EE90-6621F9B8F031}"/>
          </ac:spMkLst>
        </pc:spChg>
        <pc:picChg chg="add mod">
          <ac:chgData name="Stian Olsen" userId="5de81222-fe19-49cd-800a-296056c00b1b" providerId="ADAL" clId="{0A536608-95BF-459C-93A4-3F6544A9F432}" dt="2022-10-17T13:53:19.015" v="6"/>
          <ac:picMkLst>
            <pc:docMk/>
            <pc:sldMk cId="2746016256" sldId="264"/>
            <ac:picMk id="5" creationId="{71805377-5EC7-7D84-2383-BBBC73D379F4}"/>
          </ac:picMkLst>
        </pc:picChg>
      </pc:sldChg>
      <pc:sldChg chg="addSp modSp add">
        <pc:chgData name="Stian Olsen" userId="5de81222-fe19-49cd-800a-296056c00b1b" providerId="ADAL" clId="{0A536608-95BF-459C-93A4-3F6544A9F432}" dt="2022-10-17T13:53:17.542" v="5"/>
        <pc:sldMkLst>
          <pc:docMk/>
          <pc:sldMk cId="1864157602" sldId="265"/>
        </pc:sldMkLst>
        <pc:picChg chg="add mod">
          <ac:chgData name="Stian Olsen" userId="5de81222-fe19-49cd-800a-296056c00b1b" providerId="ADAL" clId="{0A536608-95BF-459C-93A4-3F6544A9F432}" dt="2022-10-17T13:53:17.542" v="5"/>
          <ac:picMkLst>
            <pc:docMk/>
            <pc:sldMk cId="1864157602" sldId="265"/>
            <ac:picMk id="3" creationId="{CE42F975-722E-0160-2EC1-C377356516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0BC9-8A99-4F5F-9AB5-3344107FD69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77881-3F5A-4ECC-A1FB-98760F993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12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ekpiwnicki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evil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uandmario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devil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må man gjøre?</a:t>
            </a:r>
          </a:p>
          <a:p>
            <a:pPr marL="171450" indent="-171450">
              <a:buFontTx/>
              <a:buChar char="-"/>
            </a:pPr>
            <a:r>
              <a:rPr lang="nb-NO" dirty="0"/>
              <a:t>Introdusere tema og opplegget</a:t>
            </a:r>
          </a:p>
          <a:p>
            <a:pPr marL="171450" indent="-171450">
              <a:buFontTx/>
              <a:buChar char="-"/>
            </a:pPr>
            <a:r>
              <a:rPr lang="nb-NO" dirty="0"/>
              <a:t>Hva skal man lære? Hvordan passer dette inn i årsplanen? Skal det vurderes?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  <a:p>
            <a:endParaRPr lang="nb-NO" dirty="0"/>
          </a:p>
          <a:p>
            <a:r>
              <a:rPr lang="pl-PL" dirty="0"/>
              <a:t>Photo by </a:t>
            </a:r>
            <a:r>
              <a:rPr lang="pl-PL" dirty="0">
                <a:hlinkClick r:id="rId3"/>
              </a:rPr>
              <a:t>Marek Piwnicki</a:t>
            </a:r>
            <a:r>
              <a:rPr lang="pl-PL" dirty="0"/>
              <a:t> on </a:t>
            </a:r>
            <a:r>
              <a:rPr lang="pl-PL" dirty="0">
                <a:hlinkClick r:id="rId4"/>
              </a:rPr>
              <a:t>Unsplash</a:t>
            </a:r>
            <a:r>
              <a:rPr lang="pl-PL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3AA58-E4F7-4A59-92F3-78629136806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38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elevene jobbe i små grupper som beskrevet over. </a:t>
            </a:r>
          </a:p>
          <a:p>
            <a:r>
              <a:rPr lang="nb-NO" dirty="0"/>
              <a:t>Definisjonene kan med hell skrives på tavla eller lignende, slik at man får de opp for å visualisere diskusjonen. </a:t>
            </a:r>
          </a:p>
          <a:p>
            <a:r>
              <a:rPr lang="nb-NO" dirty="0"/>
              <a:t>Gå gjennom de ulike definisjonene og la hver gruppe forklare sine tanker og komme med eksempler. Se gjerne etter likheter/ulikheter for å oppsummere sekvensen. Elevene kan også gjøre dette selv, og sammenligne sine definisjoner med andre gruppers. </a:t>
            </a:r>
          </a:p>
          <a:p>
            <a:r>
              <a:rPr lang="nb-NO" dirty="0"/>
              <a:t>Man kommer tilbake til definisjonene senere i opplegget, de trenger derfor ikke bli helt gjennomarbeidet på dette tidspunktet.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3AA58-E4F7-4A59-92F3-78629136806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05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Valgfri å ta i bruk.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3AA58-E4F7-4A59-92F3-78629136806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36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elevene</a:t>
            </a:r>
            <a:r>
              <a:rPr lang="en-US" dirty="0"/>
              <a:t> </a:t>
            </a:r>
            <a:r>
              <a:rPr lang="en-US" dirty="0" err="1"/>
              <a:t>jobbe</a:t>
            </a:r>
            <a:r>
              <a:rPr lang="en-US" dirty="0"/>
              <a:t> med </a:t>
            </a:r>
            <a:r>
              <a:rPr lang="en-US" dirty="0" err="1"/>
              <a:t>oppgavene</a:t>
            </a:r>
            <a:r>
              <a:rPr lang="en-US" dirty="0"/>
              <a:t> i </a:t>
            </a:r>
            <a:r>
              <a:rPr lang="en-US" dirty="0" err="1"/>
              <a:t>grupper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dialog med </a:t>
            </a:r>
            <a:r>
              <a:rPr lang="en-US" dirty="0" err="1"/>
              <a:t>klassen</a:t>
            </a:r>
            <a:r>
              <a:rPr lang="en-US" dirty="0"/>
              <a:t> om </a:t>
            </a:r>
            <a:r>
              <a:rPr lang="en-US" dirty="0" err="1"/>
              <a:t>refleksjonene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. Det </a:t>
            </a:r>
            <a:r>
              <a:rPr lang="en-US" dirty="0" err="1"/>
              <a:t>anbefales</a:t>
            </a:r>
            <a:r>
              <a:rPr lang="en-US" dirty="0"/>
              <a:t> å ta de to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oppgavene</a:t>
            </a:r>
            <a:r>
              <a:rPr lang="en-US" dirty="0"/>
              <a:t> </a:t>
            </a:r>
            <a:r>
              <a:rPr lang="en-US" dirty="0" err="1"/>
              <a:t>først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diskutere</a:t>
            </a:r>
            <a:r>
              <a:rPr lang="en-US" dirty="0"/>
              <a:t> de i </a:t>
            </a:r>
            <a:r>
              <a:rPr lang="en-US" dirty="0" err="1"/>
              <a:t>klassen</a:t>
            </a:r>
            <a:r>
              <a:rPr lang="en-US" dirty="0"/>
              <a:t>, </a:t>
            </a:r>
            <a:r>
              <a:rPr lang="en-US" dirty="0" err="1"/>
              <a:t>før</a:t>
            </a:r>
            <a:r>
              <a:rPr lang="en-US" dirty="0"/>
              <a:t> man tar de to </a:t>
            </a:r>
            <a:r>
              <a:rPr lang="en-US" dirty="0" err="1"/>
              <a:t>siste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Maria </a:t>
            </a:r>
            <a:r>
              <a:rPr lang="en-US" dirty="0" err="1">
                <a:hlinkClick r:id="rId3"/>
              </a:rPr>
              <a:t>Lupan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3AA58-E4F7-4A59-92F3-78629136806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82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Introduser </a:t>
            </a:r>
            <a:r>
              <a:rPr lang="nb-NO" dirty="0" err="1"/>
              <a:t>Milgrameksperimentet</a:t>
            </a:r>
            <a:r>
              <a:rPr lang="nb-NO" dirty="0"/>
              <a:t> kort. Klippet gjør en god jobb med å forklare dette selv, men det må kontekstualiseres med </a:t>
            </a:r>
            <a:r>
              <a:rPr lang="nb-NO" dirty="0" err="1"/>
              <a:t>Arendt</a:t>
            </a:r>
            <a:r>
              <a:rPr lang="nb-NO" dirty="0"/>
              <a:t> og ondskap som et resultat av sosialt press og at vi som individer er sårbare for eksternt press. Dette blir også poengtert mot slutten </a:t>
            </a:r>
            <a:r>
              <a:rPr lang="nb-NO"/>
              <a:t>av klippet. </a:t>
            </a:r>
            <a:endParaRPr lang="nb-NO" dirty="0"/>
          </a:p>
          <a:p>
            <a:endParaRPr lang="nb-NO" dirty="0"/>
          </a:p>
          <a:p>
            <a:r>
              <a:rPr lang="nb-NO" dirty="0"/>
              <a:t>Tips: Det kan være elever som har hatt psykologi, historie og filosofi eller sosiologi som kan komme med gode kommentarer fra sine fag</a:t>
            </a:r>
          </a:p>
          <a:p>
            <a:r>
              <a:rPr lang="nb-NO" dirty="0"/>
              <a:t>Tips: Her ser du en fransk utgave som reproduserer det samme eksperimentet: https://www.youtube.com/watch?v=KNV3b5MYVAE&amp;ab_channel=NathAnimaVeg</a:t>
            </a:r>
            <a:br>
              <a:rPr lang="nb-NO" dirty="0"/>
            </a:br>
            <a:r>
              <a:rPr lang="nb-NO" dirty="0"/>
              <a:t>Det kan gi effekt å vise deler av dette klippet også. Husk at det er mulig å skru på automatisk teksting av fransk (til engelsk).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3AA58-E4F7-4A59-92F3-78629136806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60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Lærere som ønsker å sette opp en motvekt mot </a:t>
            </a:r>
            <a:r>
              <a:rPr lang="nb-NO" dirty="0" err="1"/>
              <a:t>Arendt</a:t>
            </a:r>
            <a:r>
              <a:rPr lang="nb-NO" dirty="0"/>
              <a:t>/</a:t>
            </a:r>
            <a:r>
              <a:rPr lang="nb-NO" dirty="0" err="1"/>
              <a:t>Milgram</a:t>
            </a:r>
            <a:r>
              <a:rPr lang="nb-NO" dirty="0"/>
              <a:t>, kan med hell bruke Vetlesens synspunkter for dette. </a:t>
            </a:r>
            <a:br>
              <a:rPr lang="nb-NO" dirty="0"/>
            </a:br>
            <a:r>
              <a:rPr lang="nb-NO" dirty="0"/>
              <a:t>Denne artikkelen/intervjuet gir en rask innføring https://forskning.no/filosofiske-fag-holocaust/ondskapen-er-ikke-banal/1022484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3AA58-E4F7-4A59-92F3-78629136806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95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6A32E4-0C71-2DEE-115A-EFFC60485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5DE72C-B060-4918-359E-8EB8D8D0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D518BA-B086-8A88-8F43-5B199FF8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C663DD-1E92-74A1-F66F-2BD381D1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10C4D0-8FA8-706F-8213-648C2AC6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8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ABBA7-2CF0-EF29-C597-F78C72E0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C878700-2978-8E5D-0C7B-0F1CCA7CB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827067-8D41-8FC2-8E11-7DFAF05C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F968F0-1972-009E-5D51-CB54A72C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AFEF6B-7B94-65E6-6D19-F86C172D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5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168D2AC-3A29-A835-CDB4-1618BE0E0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5BC991-9EEC-0B0F-BCC4-7FAC8E467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C27B2F-4A33-F781-EC93-1D2C3702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8C7B89-9B34-4684-1BAE-8C2489A2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89CC16-1DE5-8E23-943F-1D468046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07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bred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63ED0CA-86E4-4A5D-B6BD-32C5553629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646" y="576656"/>
            <a:ext cx="10800921" cy="702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43D92-40B6-4437-8B1F-842472FA7A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6" y="1498791"/>
            <a:ext cx="10800921" cy="4456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432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42A74C-3309-953D-EDDA-C05721F3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976C16-4F9C-90F2-1938-87ADA14E5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19D411-B55A-1B37-B5C5-7905B9E6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15A260-F709-D3AE-C2B7-9932D8DD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D11D9B-08AE-7BD6-A1EE-1BA4D8A3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31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E24B60-BEDA-D084-237B-6801708A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E938F6-09F7-2F4E-9013-2DEDAA36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62D89C-4F2A-B258-3ED0-B7538E16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68F76C-7C24-A0EE-F9B8-04D577C0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B38F1E-1FE2-EEB0-1CBD-3E5D0B73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94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336F7-BB72-D550-76A3-19A68C56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B2557-1A38-0269-87E5-DA8B02B6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881E9D-0F06-1D63-5033-367F0496D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722EE6D-722D-62A1-C11C-D493C868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FBA358-7E35-8CA8-CB1B-220587F5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39340D-7684-B02E-B3D7-A2D1B0B4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82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A4E409-F4B4-544E-36D1-47A6C6F4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B05273-E615-9AC0-FBC0-35F0C9DF0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AE159F-F4F1-0B14-E58F-EF990F864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FF997D8-4920-4C9E-A094-C046CF5FF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C1EFCD2-A223-B91E-BCB3-9636863CE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6E25427-BCF0-4BA5-4B5F-14E3758A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A1391B0-C54F-05DD-54C2-E1E1000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FB86D5-A540-9814-90B3-BCCA62F2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1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EBD8B-C2C5-8F3F-6AE2-5ACE6BC8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53078A3-F61E-6D0B-C77B-06D8AFC3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1003C2-6FB6-3E64-DC46-D22FFD8A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BEDD6D-5C78-D066-168D-DB02048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6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8C50860-E86F-2477-82F8-AD2EA874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D43BA0D-4E19-59C9-6804-C56616D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410CA0E-A398-2C24-977B-E582BF9E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23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C59271-7FD1-6C74-A97C-8E9F2222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708DB3-0690-FA51-5659-C7D24A49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6761E9E-E485-D1C4-E388-BEB792A35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3A4569-FB85-642A-EDF8-83B71CBE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677A40-4B99-CC45-E2FA-9EEE73FE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86A132-4D43-8CCF-683C-F357C412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5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D2A641-D4B0-226A-EC14-0124BC41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D15ED4-A4D9-46CF-9C16-B6B7D0C86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1B4549-0B22-EE4F-973D-90369A977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8F1C80-E790-00E0-9E64-629CCAE0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27A3F4-0EF1-A00D-7D55-A501EF8E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6760DB-3816-2EF2-9AFF-C2DC9257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6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1D3D057-5994-6E43-1BD9-1688818F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2E5166-F4BA-DFDA-1A1A-09D123647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F1ACB6-53F5-87FE-4D9A-48EB2B878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7E7C-1844-4660-8CB7-226217514237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D30F4A-E4B1-4079-D18F-02E6E3BB6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B073CF-5324-8E16-5559-D42BBE8A7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40B5-A4B1-4020-82FC-E0E27C23A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6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ilO5AJjkvw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6GxIuljT3w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mplypsychology.org/milgram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malepensel, tråd, verktøy&#10;&#10;Automatisk generert beskrivelse">
            <a:extLst>
              <a:ext uri="{FF2B5EF4-FFF2-40B4-BE49-F238E27FC236}">
                <a16:creationId xmlns:a16="http://schemas.microsoft.com/office/drawing/2014/main" id="{B46BF0DA-0CD3-8DA5-4D1F-097AC26E164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 b="9923"/>
          <a:stretch/>
        </p:blipFill>
        <p:spPr>
          <a:xfrm>
            <a:off x="-1" y="-462562"/>
            <a:ext cx="12192000" cy="7320562"/>
          </a:xfr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42DD565-98EF-56CF-66DB-B1C95BDCD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2670464"/>
            <a:ext cx="12191998" cy="1880753"/>
          </a:xfrm>
        </p:spPr>
        <p:txBody>
          <a:bodyPr>
            <a:normAutofit/>
          </a:bodyPr>
          <a:lstStyle/>
          <a:p>
            <a:r>
              <a:rPr lang="nb-NO" sz="8800" dirty="0">
                <a:solidFill>
                  <a:schemeClr val="bg1"/>
                </a:solidFill>
              </a:rPr>
              <a:t>Hva er ondskap?</a:t>
            </a:r>
          </a:p>
        </p:txBody>
      </p:sp>
      <p:sp>
        <p:nvSpPr>
          <p:cNvPr id="6" name="Plassholder for tekst 1">
            <a:extLst>
              <a:ext uri="{FF2B5EF4-FFF2-40B4-BE49-F238E27FC236}">
                <a16:creationId xmlns:a16="http://schemas.microsoft.com/office/drawing/2014/main" id="{5EC42AE6-2A0E-0B0D-B639-71146B1ADAAA}"/>
              </a:ext>
            </a:extLst>
          </p:cNvPr>
          <p:cNvSpPr txBox="1">
            <a:spLocks/>
          </p:cNvSpPr>
          <p:nvPr/>
        </p:nvSpPr>
        <p:spPr>
          <a:xfrm>
            <a:off x="10290464" y="6471972"/>
            <a:ext cx="1901536" cy="121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>
                <a:solidFill>
                  <a:schemeClr val="bg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Foto: Marek </a:t>
            </a:r>
            <a:r>
              <a:rPr lang="nb-NO" sz="1400" b="1" dirty="0" err="1">
                <a:solidFill>
                  <a:schemeClr val="bg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Piwnicki</a:t>
            </a:r>
            <a:r>
              <a:rPr lang="nb-NO" sz="1400" b="1" dirty="0">
                <a:solidFill>
                  <a:schemeClr val="bg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/</a:t>
            </a:r>
            <a:r>
              <a:rPr lang="nb-NO" sz="1400" b="1" dirty="0" err="1">
                <a:solidFill>
                  <a:schemeClr val="bg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Unsplash</a:t>
            </a:r>
            <a:endParaRPr lang="nb-NO" sz="1400" b="1" dirty="0">
              <a:solidFill>
                <a:schemeClr val="bg1"/>
              </a:solidFill>
              <a:latin typeface="AngsanaUPC" panose="020B0502040204020203" pitchFamily="18" charset="-34"/>
              <a:cs typeface="AngsanaUPC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87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F590D06-6D7F-88E8-3A5C-9DAB7451D3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Diskusjonsoppgave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081522-B861-C47E-77B0-E325F8B76F1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nb-NO" dirty="0"/>
              <a:t>Gå sammen i par/grupper og lag en definisjon på ondskap.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Ikke bruk andre ressurser eller internett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Ikke velg den første definisjonen dere kommer på, men prøv ulike og se på forskjellene mellom dem.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Kom med minst et eksempel som viser hva man mener med definisjonen.</a:t>
            </a:r>
          </a:p>
        </p:txBody>
      </p:sp>
      <p:pic>
        <p:nvPicPr>
          <p:cNvPr id="4" name="Picture 2" descr="FN-sambandet">
            <a:extLst>
              <a:ext uri="{FF2B5EF4-FFF2-40B4-BE49-F238E27FC236}">
                <a16:creationId xmlns:a16="http://schemas.microsoft.com/office/drawing/2014/main" id="{66768BB0-05B3-F7C5-3BD0-808ECD09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6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ED15C03-E695-7BFA-232A-7AB2BA7B6C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5CE6C6-B35C-7A87-1C51-8D91F75A3E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Media på Internett 3" title="Problem of Evil (1 of 4) An Introduction | by MrMcMillanREvis">
            <a:hlinkClick r:id="" action="ppaction://media"/>
            <a:extLst>
              <a:ext uri="{FF2B5EF4-FFF2-40B4-BE49-F238E27FC236}">
                <a16:creationId xmlns:a16="http://schemas.microsoft.com/office/drawing/2014/main" id="{88D38E23-D981-C02A-1D0B-789F9079D0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2FD2CD1-4919-8A64-205D-B9F3B0D917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Ondskapens rolle i religion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CEF093-583B-5519-2F82-641C9EB2FB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7" y="1498791"/>
            <a:ext cx="6971362" cy="445684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b-NO" dirty="0"/>
              <a:t>Undersøk begrepet Teodicé på gruppene</a:t>
            </a:r>
          </a:p>
          <a:p>
            <a:pPr marL="457200" indent="-457200">
              <a:buAutoNum type="arabicPeriod"/>
            </a:pPr>
            <a:r>
              <a:rPr lang="nb-NO" dirty="0"/>
              <a:t>Undersøk hvordan kristendommen, islam og en valgfri religion forholder seg til Teodicé</a:t>
            </a:r>
          </a:p>
          <a:p>
            <a:pPr marL="457200" indent="-457200">
              <a:buAutoNum type="arabicPeriod"/>
            </a:pPr>
            <a:r>
              <a:rPr lang="nb-NO" dirty="0"/>
              <a:t>Reflekter over problemstillingen: </a:t>
            </a:r>
            <a:br>
              <a:rPr lang="nb-NO" dirty="0"/>
            </a:br>
            <a:r>
              <a:rPr lang="nb-NO" dirty="0"/>
              <a:t>Hvordan utfordrer det ondes problem monoteistiske religioner.</a:t>
            </a:r>
          </a:p>
          <a:p>
            <a:pPr marL="457200" indent="-457200">
              <a:buAutoNum type="arabicPeriod"/>
            </a:pPr>
            <a:r>
              <a:rPr lang="nb-NO" dirty="0"/>
              <a:t>Hvordan passer Teodicé med gruppens definisjon av ondskap?</a:t>
            </a:r>
          </a:p>
        </p:txBody>
      </p:sp>
      <p:pic>
        <p:nvPicPr>
          <p:cNvPr id="5" name="Bilde 4" descr="Et bilde som inneholder alter, gammel, stein, maleri&#10;&#10;Automatisk generert beskrivelse">
            <a:extLst>
              <a:ext uri="{FF2B5EF4-FFF2-40B4-BE49-F238E27FC236}">
                <a16:creationId xmlns:a16="http://schemas.microsoft.com/office/drawing/2014/main" id="{FBC55D7C-278F-2EDC-FD52-92C54EF2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79" y="1498791"/>
            <a:ext cx="3410749" cy="4456841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B2275FB-65F9-218C-7749-F66FFC039102}"/>
              </a:ext>
            </a:extLst>
          </p:cNvPr>
          <p:cNvSpPr txBox="1">
            <a:spLocks/>
          </p:cNvSpPr>
          <p:nvPr/>
        </p:nvSpPr>
        <p:spPr>
          <a:xfrm>
            <a:off x="10079182" y="5704609"/>
            <a:ext cx="1865978" cy="2510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00" dirty="0">
                <a:solidFill>
                  <a:schemeClr val="bg1"/>
                </a:solidFill>
              </a:rPr>
              <a:t>Foto: Maria </a:t>
            </a:r>
            <a:r>
              <a:rPr lang="nb-NO" sz="1000" dirty="0" err="1">
                <a:solidFill>
                  <a:schemeClr val="bg1"/>
                </a:solidFill>
              </a:rPr>
              <a:t>Lupan</a:t>
            </a:r>
            <a:r>
              <a:rPr lang="nb-NO" sz="1000" dirty="0">
                <a:solidFill>
                  <a:schemeClr val="bg1"/>
                </a:solidFill>
              </a:rPr>
              <a:t> /</a:t>
            </a:r>
            <a:r>
              <a:rPr lang="nb-NO" sz="1000" dirty="0" err="1">
                <a:solidFill>
                  <a:schemeClr val="bg1"/>
                </a:solidFill>
              </a:rPr>
              <a:t>Unsplash</a:t>
            </a:r>
            <a:endParaRPr lang="nb-NO" sz="1000" dirty="0">
              <a:solidFill>
                <a:schemeClr val="bg1"/>
              </a:solidFill>
            </a:endParaRPr>
          </a:p>
        </p:txBody>
      </p:sp>
      <p:pic>
        <p:nvPicPr>
          <p:cNvPr id="4" name="Picture 2" descr="FN-sambandet">
            <a:extLst>
              <a:ext uri="{FF2B5EF4-FFF2-40B4-BE49-F238E27FC236}">
                <a16:creationId xmlns:a16="http://schemas.microsoft.com/office/drawing/2014/main" id="{891A47C5-3FE7-8880-BE47-37744E98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DD60C0A-DD53-55DC-7225-2B0513F81C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Ondskap: handlinger eller tilstand?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EFC2E8-51F6-D319-F6BC-50F02E3BE5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7" y="1498791"/>
            <a:ext cx="6088136" cy="4456841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Reflekter sammen om følgende problemstillinger: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Om en løve dreper en gaselle, er den da ond?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Om en massemorder dreper et menneske med samme motivasjon som løven, er han ond?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Finnes det et menneske dere mener er fullstendig ondt?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Er ondskap definert ut fra handlingene vi gjør, eller er det en menneskelig kvalitet*?</a:t>
            </a:r>
          </a:p>
          <a:p>
            <a:pPr marL="1028700" lvl="1" indent="-342900"/>
            <a:r>
              <a:rPr lang="nb-NO" sz="1900" dirty="0"/>
              <a:t>Oppfølging: Hva skal til for at en soldat kan kalles ond? </a:t>
            </a:r>
          </a:p>
          <a:p>
            <a:pPr marL="1485900" lvl="2" indent="-342900"/>
            <a:r>
              <a:rPr lang="nb-NO" sz="1500" dirty="0"/>
              <a:t>Utøver vold, og har makt til å ta og redde liv</a:t>
            </a:r>
          </a:p>
          <a:p>
            <a:pPr marL="1485900" lvl="2" indent="-342900"/>
            <a:r>
              <a:rPr lang="nb-NO" sz="1500" dirty="0"/>
              <a:t>Gir sikkerhet og livsgrunnlag</a:t>
            </a:r>
          </a:p>
          <a:p>
            <a:pPr marL="1485900" lvl="2" indent="-342900"/>
            <a:r>
              <a:rPr lang="nb-NO" sz="1500" dirty="0"/>
              <a:t>Utfører ordre</a:t>
            </a:r>
            <a:r>
              <a:rPr lang="nb-NO" sz="1500"/>
              <a:t>, men har </a:t>
            </a:r>
            <a:r>
              <a:rPr lang="nb-NO" sz="1500" dirty="0"/>
              <a:t>fri vilje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*Tenk gresk forståelse av menneskelige dyder og Aristotelisk dygd</a:t>
            </a:r>
          </a:p>
        </p:txBody>
      </p:sp>
      <p:pic>
        <p:nvPicPr>
          <p:cNvPr id="5" name="Bilde 4" descr="Et bilde som inneholder utendørs, bakke, person, mann&#10;&#10;Automatisk generert beskrivelse">
            <a:extLst>
              <a:ext uri="{FF2B5EF4-FFF2-40B4-BE49-F238E27FC236}">
                <a16:creationId xmlns:a16="http://schemas.microsoft.com/office/drawing/2014/main" id="{D0BA85FD-7181-F9F5-7D9C-ACAF2187E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54" y="1174173"/>
            <a:ext cx="3304309" cy="4956464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30DD570-F219-3FD9-F0A4-C78CD1E01FAB}"/>
              </a:ext>
            </a:extLst>
          </p:cNvPr>
          <p:cNvSpPr txBox="1">
            <a:spLocks/>
          </p:cNvSpPr>
          <p:nvPr/>
        </p:nvSpPr>
        <p:spPr>
          <a:xfrm>
            <a:off x="9123218" y="5930279"/>
            <a:ext cx="2178160" cy="702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solidFill>
                  <a:schemeClr val="bg1"/>
                </a:solidFill>
              </a:rPr>
              <a:t>Foto: Jakob Owens /</a:t>
            </a:r>
            <a:r>
              <a:rPr lang="nb-NO" sz="1100" dirty="0" err="1">
                <a:solidFill>
                  <a:schemeClr val="bg1"/>
                </a:solidFill>
              </a:rPr>
              <a:t>Unsplash</a:t>
            </a:r>
            <a:endParaRPr lang="nb-NO" sz="1100" dirty="0">
              <a:solidFill>
                <a:schemeClr val="bg1"/>
              </a:solidFill>
            </a:endParaRPr>
          </a:p>
        </p:txBody>
      </p:sp>
      <p:pic>
        <p:nvPicPr>
          <p:cNvPr id="4" name="Picture 2" descr="FN-sambandet">
            <a:extLst>
              <a:ext uri="{FF2B5EF4-FFF2-40B4-BE49-F238E27FC236}">
                <a16:creationId xmlns:a16="http://schemas.microsoft.com/office/drawing/2014/main" id="{47DBEEDD-07F5-6BC7-77C3-0ED85DA9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1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C124C1E-9DE7-4174-A664-141A2898D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0255" y="243561"/>
            <a:ext cx="10800921" cy="702129"/>
          </a:xfrm>
        </p:spPr>
        <p:txBody>
          <a:bodyPr/>
          <a:lstStyle/>
          <a:p>
            <a:r>
              <a:rPr lang="nb-NO" dirty="0" err="1"/>
              <a:t>Milgrameksperimentet</a:t>
            </a:r>
            <a:endParaRPr lang="nb-NO" dirty="0"/>
          </a:p>
        </p:txBody>
      </p:sp>
      <p:pic>
        <p:nvPicPr>
          <p:cNvPr id="4" name="Media på Internett 3" title="Milgram Experiment (Derren Brown)">
            <a:hlinkClick r:id="" action="ppaction://media"/>
            <a:extLst>
              <a:ext uri="{FF2B5EF4-FFF2-40B4-BE49-F238E27FC236}">
                <a16:creationId xmlns:a16="http://schemas.microsoft.com/office/drawing/2014/main" id="{BD94D9C6-2034-3933-360F-792407482B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6655" y="817108"/>
            <a:ext cx="7888390" cy="5911259"/>
          </a:xfrm>
          <a:prstGeom prst="rect">
            <a:avLst/>
          </a:prstGeom>
        </p:spPr>
      </p:pic>
      <p:pic>
        <p:nvPicPr>
          <p:cNvPr id="3" name="Picture 2" descr="FN-sambandet">
            <a:extLst>
              <a:ext uri="{FF2B5EF4-FFF2-40B4-BE49-F238E27FC236}">
                <a16:creationId xmlns:a16="http://schemas.microsoft.com/office/drawing/2014/main" id="{CE42F975-722E-0160-2EC1-C3773565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69E8058-66DA-595D-4466-EA205F2965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Ondskap er ondskap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1E0637-4A75-21BA-7D11-6AD1F21A8D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7" y="1498791"/>
            <a:ext cx="6597290" cy="44568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Arne Johan </a:t>
            </a:r>
            <a:r>
              <a:rPr lang="en-US" b="1" dirty="0" err="1"/>
              <a:t>Vetlesen</a:t>
            </a:r>
            <a:r>
              <a:rPr lang="en-US" b="1" dirty="0"/>
              <a:t>: </a:t>
            </a:r>
            <a:r>
              <a:rPr lang="en-US" b="1" dirty="0" err="1"/>
              <a:t>Ondskapen</a:t>
            </a:r>
            <a:r>
              <a:rPr lang="en-US" b="1" dirty="0"/>
              <a:t> er </a:t>
            </a:r>
            <a:r>
              <a:rPr lang="en-US" b="1" dirty="0" err="1"/>
              <a:t>kompleks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Betegnelsen</a:t>
            </a:r>
            <a:r>
              <a:rPr lang="en-US" dirty="0"/>
              <a:t> </a:t>
            </a:r>
            <a:r>
              <a:rPr lang="en-US" dirty="0" err="1"/>
              <a:t>ondskap</a:t>
            </a:r>
            <a:r>
              <a:rPr lang="en-US" dirty="0"/>
              <a:t> er de </a:t>
            </a:r>
            <a:r>
              <a:rPr lang="en-US" dirty="0" err="1"/>
              <a:t>grusomme</a:t>
            </a:r>
            <a:r>
              <a:rPr lang="en-US" dirty="0"/>
              <a:t> </a:t>
            </a:r>
            <a:r>
              <a:rPr lang="en-US" dirty="0" err="1"/>
              <a:t>tingene</a:t>
            </a:r>
            <a:r>
              <a:rPr lang="en-US" dirty="0"/>
              <a:t> </a:t>
            </a:r>
            <a:r>
              <a:rPr lang="en-US" dirty="0" err="1"/>
              <a:t>mennesker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mot sine </a:t>
            </a:r>
            <a:r>
              <a:rPr lang="en-US" dirty="0" err="1"/>
              <a:t>medmennesker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Handlingene</a:t>
            </a:r>
            <a:r>
              <a:rPr lang="en-US" dirty="0"/>
              <a:t> i seg </a:t>
            </a:r>
            <a:r>
              <a:rPr lang="en-US" dirty="0" err="1"/>
              <a:t>selv</a:t>
            </a:r>
            <a:r>
              <a:rPr lang="en-US" dirty="0"/>
              <a:t> er </a:t>
            </a:r>
            <a:r>
              <a:rPr lang="en-US" dirty="0" err="1"/>
              <a:t>onde</a:t>
            </a:r>
            <a:r>
              <a:rPr lang="en-US" dirty="0"/>
              <a:t>,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overgriperne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enkelt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at “</a:t>
            </a:r>
            <a:r>
              <a:rPr lang="en-US" dirty="0" err="1"/>
              <a:t>veien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helvete</a:t>
            </a:r>
            <a:r>
              <a:rPr lang="en-US" dirty="0"/>
              <a:t> er </a:t>
            </a:r>
            <a:r>
              <a:rPr lang="en-US" dirty="0" err="1"/>
              <a:t>brolagt</a:t>
            </a:r>
            <a:r>
              <a:rPr lang="en-US" dirty="0"/>
              <a:t> med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hensikter</a:t>
            </a:r>
            <a:r>
              <a:rPr lang="en-US" dirty="0"/>
              <a:t>”</a:t>
            </a:r>
          </a:p>
          <a:p>
            <a:pPr lvl="1"/>
            <a:r>
              <a:rPr lang="en-US" sz="2000" dirty="0" err="1"/>
              <a:t>Utopiene</a:t>
            </a:r>
            <a:r>
              <a:rPr lang="en-US" sz="2000" dirty="0"/>
              <a:t> er </a:t>
            </a:r>
            <a:r>
              <a:rPr lang="en-US" sz="2000" dirty="0" err="1"/>
              <a:t>oftest</a:t>
            </a:r>
            <a:r>
              <a:rPr lang="en-US" sz="2000" dirty="0"/>
              <a:t> </a:t>
            </a:r>
            <a:r>
              <a:rPr lang="en-US" sz="2000" dirty="0" err="1"/>
              <a:t>basert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at et “vi” </a:t>
            </a:r>
            <a:r>
              <a:rPr lang="en-US" sz="2000" dirty="0" err="1"/>
              <a:t>fortjener</a:t>
            </a:r>
            <a:r>
              <a:rPr lang="en-US" sz="2000" dirty="0"/>
              <a:t> </a:t>
            </a:r>
            <a:r>
              <a:rPr lang="en-US" sz="2000" dirty="0" err="1"/>
              <a:t>mer</a:t>
            </a:r>
            <a:r>
              <a:rPr lang="en-US" sz="2000" dirty="0"/>
              <a:t> </a:t>
            </a:r>
            <a:r>
              <a:rPr lang="en-US" sz="2000" dirty="0" err="1"/>
              <a:t>enn</a:t>
            </a:r>
            <a:r>
              <a:rPr lang="en-US" sz="2000" dirty="0"/>
              <a:t> et “dem”. </a:t>
            </a:r>
          </a:p>
          <a:p>
            <a:pPr lvl="1"/>
            <a:r>
              <a:rPr lang="en-US" sz="2000" dirty="0" err="1"/>
              <a:t>Ondskap</a:t>
            </a:r>
            <a:r>
              <a:rPr lang="en-US" sz="2000" dirty="0"/>
              <a:t> er </a:t>
            </a:r>
            <a:r>
              <a:rPr lang="en-US" sz="2000" dirty="0" err="1"/>
              <a:t>ikke</a:t>
            </a:r>
            <a:r>
              <a:rPr lang="en-US" sz="2000" dirty="0"/>
              <a:t> det </a:t>
            </a:r>
            <a:r>
              <a:rPr lang="en-US" sz="2000" dirty="0" err="1"/>
              <a:t>samme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lydhørhet</a:t>
            </a:r>
            <a:r>
              <a:rPr lang="en-US" sz="2000" dirty="0"/>
              <a:t> </a:t>
            </a:r>
            <a:r>
              <a:rPr lang="en-US" sz="2000" dirty="0" err="1"/>
              <a:t>overfor</a:t>
            </a:r>
            <a:r>
              <a:rPr lang="en-US" sz="2000" dirty="0"/>
              <a:t> </a:t>
            </a:r>
            <a:r>
              <a:rPr lang="en-US" sz="2000" dirty="0" err="1"/>
              <a:t>autoriteter</a:t>
            </a:r>
            <a:endParaRPr lang="en-US" sz="2000" dirty="0"/>
          </a:p>
          <a:p>
            <a:pPr lvl="1"/>
            <a:r>
              <a:rPr lang="en-US" sz="2000" dirty="0" err="1"/>
              <a:t>Ondskapener</a:t>
            </a:r>
            <a:r>
              <a:rPr lang="en-US" sz="2000" dirty="0"/>
              <a:t> </a:t>
            </a:r>
            <a:r>
              <a:rPr lang="en-US" sz="2000" dirty="0" err="1"/>
              <a:t>altså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banal, men </a:t>
            </a:r>
            <a:r>
              <a:rPr lang="en-US" sz="2000" dirty="0" err="1"/>
              <a:t>grusom</a:t>
            </a:r>
            <a:r>
              <a:rPr lang="en-US" sz="2000" dirty="0"/>
              <a:t>, </a:t>
            </a:r>
            <a:r>
              <a:rPr lang="en-US" sz="2000" dirty="0" err="1"/>
              <a:t>beregnende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utspekulert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Arne Johan Vetlesen - Institutt for filosofi, ide- og kunsthistorie og  klassiske språk">
            <a:extLst>
              <a:ext uri="{FF2B5EF4-FFF2-40B4-BE49-F238E27FC236}">
                <a16:creationId xmlns:a16="http://schemas.microsoft.com/office/drawing/2014/main" id="{F6C78AD1-77C3-BE89-7F39-2B4484E9D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9" r="12935"/>
          <a:stretch/>
        </p:blipFill>
        <p:spPr bwMode="auto">
          <a:xfrm>
            <a:off x="7803252" y="1519573"/>
            <a:ext cx="3788315" cy="44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A1F778AC-4EC5-BEDC-EE90-6621F9B8F031}"/>
              </a:ext>
            </a:extLst>
          </p:cNvPr>
          <p:cNvSpPr txBox="1">
            <a:spLocks/>
          </p:cNvSpPr>
          <p:nvPr/>
        </p:nvSpPr>
        <p:spPr>
          <a:xfrm>
            <a:off x="10016835" y="5643904"/>
            <a:ext cx="1787237" cy="623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00" dirty="0">
                <a:solidFill>
                  <a:schemeClr val="bg1"/>
                </a:solidFill>
                <a:latin typeface="+mn-lt"/>
              </a:rPr>
              <a:t>Foto: Det humanistiske       fakultet, UiO</a:t>
            </a:r>
          </a:p>
        </p:txBody>
      </p:sp>
      <p:pic>
        <p:nvPicPr>
          <p:cNvPr id="5" name="Picture 2" descr="FN-sambandet">
            <a:extLst>
              <a:ext uri="{FF2B5EF4-FFF2-40B4-BE49-F238E27FC236}">
                <a16:creationId xmlns:a16="http://schemas.microsoft.com/office/drawing/2014/main" id="{71805377-5EC7-7D84-2383-BBBC73D3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1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A514DDC-6DA5-63AC-8A83-CBE62E69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Litteraturliste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5B9998-82C7-ABCC-F181-C9A594FD44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646" y="1498791"/>
            <a:ext cx="10359707" cy="44568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Alford</a:t>
            </a:r>
            <a:r>
              <a:rPr lang="nb-NO" dirty="0"/>
              <a:t>, C. Fred. 1997.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Evil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to Us. Cornell </a:t>
            </a:r>
            <a:r>
              <a:rPr lang="nb-NO" dirty="0" err="1"/>
              <a:t>University</a:t>
            </a:r>
            <a:r>
              <a:rPr lang="nb-NO" dirty="0"/>
              <a:t> Press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Arendt</a:t>
            </a:r>
            <a:r>
              <a:rPr lang="nb-NO" dirty="0"/>
              <a:t>. Hannah. 2021. Eichmann i Jerusalem. Pax forlag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Vetlesen, Arne Johan. 2014. Studier i Ondskap. Universitetsforlaget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Bilder hentet fra Unsplash.com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https://www.simplypsychology.org/milgram.html</a:t>
            </a:r>
            <a:r>
              <a:rPr lang="nb-NO" dirty="0"/>
              <a:t> (sist besøkt 17.10.2022)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Picture 2" descr="FN-sambandet">
            <a:extLst>
              <a:ext uri="{FF2B5EF4-FFF2-40B4-BE49-F238E27FC236}">
                <a16:creationId xmlns:a16="http://schemas.microsoft.com/office/drawing/2014/main" id="{BE7D32F6-A840-0E37-2E2A-CCE2F0E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46" y="6102220"/>
            <a:ext cx="1289568" cy="6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67562DBEF17E4ABD5DEAEEDF20C355" ma:contentTypeVersion="16" ma:contentTypeDescription="Opprett et nytt dokument." ma:contentTypeScope="" ma:versionID="e8bb1751682e5da3d810279ad5be6cda">
  <xsd:schema xmlns:xsd="http://www.w3.org/2001/XMLSchema" xmlns:xs="http://www.w3.org/2001/XMLSchema" xmlns:p="http://schemas.microsoft.com/office/2006/metadata/properties" xmlns:ns2="67918189-d576-45f3-a2e4-e487142f883b" xmlns:ns3="cd609768-341f-4e95-a34e-5d8ffa161869" targetNamespace="http://schemas.microsoft.com/office/2006/metadata/properties" ma:root="true" ma:fieldsID="c56217d3116ebc7171d6c8dbdaa9628d" ns2:_="" ns3:_="">
    <xsd:import namespace="67918189-d576-45f3-a2e4-e487142f883b"/>
    <xsd:import namespace="cd609768-341f-4e95-a34e-5d8ffa161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18189-d576-45f3-a2e4-e487142f8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eda587c-627b-4f1d-b698-be660be3f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09768-341f-4e95-a34e-5d8ffa161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d49867-a3e1-417a-9a5f-dd16d47efa7d}" ma:internalName="TaxCatchAll" ma:showField="CatchAllData" ma:web="cd609768-341f-4e95-a34e-5d8ffa161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09768-341f-4e95-a34e-5d8ffa161869" xsi:nil="true"/>
    <lcf76f155ced4ddcb4097134ff3c332f xmlns="67918189-d576-45f3-a2e4-e487142f88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2B0D80-23D6-40AD-A4A4-60CB159FE1C3}"/>
</file>

<file path=customXml/itemProps2.xml><?xml version="1.0" encoding="utf-8"?>
<ds:datastoreItem xmlns:ds="http://schemas.openxmlformats.org/officeDocument/2006/customXml" ds:itemID="{617DEABC-2B86-43D5-BADD-C4AB34F321D8}"/>
</file>

<file path=customXml/itemProps3.xml><?xml version="1.0" encoding="utf-8"?>
<ds:datastoreItem xmlns:ds="http://schemas.openxmlformats.org/officeDocument/2006/customXml" ds:itemID="{EDEA3DB4-C526-4B40-AC22-0AC18A31BB5E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744</Words>
  <Application>Microsoft Office PowerPoint</Application>
  <PresentationFormat>Widescreen</PresentationFormat>
  <Paragraphs>68</Paragraphs>
  <Slides>8</Slides>
  <Notes>6</Notes>
  <HiddenSlides>0</HiddenSlides>
  <MMClips>2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AngsanaUPC</vt:lpstr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Olsen</dc:creator>
  <cp:lastModifiedBy>Stian Olsen</cp:lastModifiedBy>
  <cp:revision>1</cp:revision>
  <dcterms:created xsi:type="dcterms:W3CDTF">2022-10-17T11:37:19Z</dcterms:created>
  <dcterms:modified xsi:type="dcterms:W3CDTF">2022-10-17T14:45:22Z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0x010100C167562DBEF17E4ABD5DEAEEDF20C355</vt:lpwstr>
  </property>
</Properties>
</file>